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09" r:id="rId3"/>
    <p:sldId id="425" r:id="rId4"/>
    <p:sldId id="426" r:id="rId5"/>
    <p:sldId id="411" r:id="rId6"/>
    <p:sldId id="424" r:id="rId7"/>
    <p:sldId id="451" r:id="rId8"/>
    <p:sldId id="437" r:id="rId9"/>
    <p:sldId id="440" r:id="rId10"/>
    <p:sldId id="441" r:id="rId11"/>
    <p:sldId id="445" r:id="rId12"/>
    <p:sldId id="442" r:id="rId13"/>
    <p:sldId id="417" r:id="rId14"/>
    <p:sldId id="410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4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longbin" initials="l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132"/>
      </p:cViewPr>
      <p:guideLst>
        <p:guide orient="horz" pos="2204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69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1112520"/>
            <a:ext cx="9799320" cy="36106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zh-CN"/>
              <a:t>区块链学院</a:t>
            </a:r>
            <a:br>
              <a:rPr lang="zh-CN" altLang="zh-CN"/>
            </a:br>
            <a:r>
              <a:rPr lang="zh-CN" altLang="zh-CN"/>
              <a:t>基于区块链技术电子合同系统</a:t>
            </a:r>
            <a:br>
              <a:rPr lang="zh-CN" altLang="zh-CN">
                <a:solidFill>
                  <a:schemeClr val="tx1"/>
                </a:solidFill>
              </a:rPr>
            </a:br>
            <a:r>
              <a:rPr lang="zh-CN" altLang="zh-CN"/>
              <a:t>项目</a:t>
            </a:r>
            <a:r>
              <a:rPr lang="zh-CN" altLang="en-US">
                <a:sym typeface="+mn-ea"/>
              </a:rPr>
              <a:t>周报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6350" y="5135245"/>
            <a:ext cx="9799320" cy="116141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第三次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项目总结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: 4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月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日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-4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月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12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日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项目成员：</a:t>
            </a:r>
            <a:r>
              <a:rPr lang="zh-CN" altLang="en-US" dirty="0">
                <a:latin typeface="+mn-ea"/>
                <a:sym typeface="+mn-ea"/>
              </a:rPr>
              <a:t>徐峰 李钰晨 张雅萍 曾思雨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5" name="图片 4" descr="电脑屏幕的照片上有字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45" y="237859"/>
            <a:ext cx="4259309" cy="79242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完成了测试用例</a:t>
            </a:r>
            <a:r>
              <a:rPr lang="en-US" altLang="zh-CN"/>
              <a:t>2.0</a:t>
            </a:r>
            <a:r>
              <a:rPr lang="zh-CN" altLang="en-US"/>
              <a:t>版本的编写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根据测试用例进行了测试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/>
          </a:p>
        </p:txBody>
      </p:sp>
      <p:pic>
        <p:nvPicPr>
          <p:cNvPr id="4" name="图片 3" descr="upload_post_object_v2_24574102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7908" y="3544671"/>
            <a:ext cx="5902072" cy="2540658"/>
          </a:xfrm>
          <a:prstGeom prst="rect">
            <a:avLst/>
          </a:prstGeom>
        </p:spPr>
      </p:pic>
      <p:pic>
        <p:nvPicPr>
          <p:cNvPr id="5" name="图片 4" descr="upload_post_object_v2_6604362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12" y="3318114"/>
            <a:ext cx="4360038" cy="27672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完成软件需求说明书的修改工作</a:t>
            </a:r>
            <a:endParaRPr lang="zh-CN" altLang="en-US"/>
          </a:p>
        </p:txBody>
      </p:sp>
      <p:pic>
        <p:nvPicPr>
          <p:cNvPr id="4" name="图片 3" descr="upload_post_object_v2_33414382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502" y="2434529"/>
            <a:ext cx="6715615" cy="40757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61690"/>
            <a:ext cx="10969200" cy="705600"/>
          </a:xfrm>
        </p:spPr>
        <p:txBody>
          <a:bodyPr/>
          <a:lstStyle/>
          <a:p>
            <a:r>
              <a:rPr lang="zh-CN" altLang="en-US"/>
              <a:t>评分标准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31470" y="1083945"/>
          <a:ext cx="11674475" cy="47574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86610"/>
                <a:gridCol w="1053465"/>
                <a:gridCol w="1205230"/>
                <a:gridCol w="7329170"/>
              </a:tblGrid>
              <a:tr h="294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effectLst/>
                        </a:rPr>
                        <a:t>评分角度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effectLst/>
                        </a:rPr>
                        <a:t>分值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effectLst/>
                        </a:rPr>
                        <a:t>自评分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effectLst/>
                        </a:rPr>
                        <a:t>评分标准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14370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任务完成度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4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3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  <a:sym typeface="+mn-ea"/>
                        </a:rPr>
                        <a:t>4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分：团队成员不仅完成了本周的工作任务，而且任务完成质量高，满足或超出预期目标；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  <a:sym typeface="+mn-ea"/>
                        </a:rPr>
                        <a:t>3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团队成员的任务完成质量基本符合预期，但可能需要进行一些调整或改进；</a:t>
                      </a:r>
                      <a:endParaRPr lang="zh-CN" altLang="en-US" sz="1600">
                        <a:effectLst/>
                        <a:sym typeface="+mn-ea"/>
                      </a:endParaRPr>
                    </a:p>
                    <a:p>
                      <a:r>
                        <a:rPr lang="en-US" altLang="zh-CN" sz="16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团队成员的任务完成度较低，存在一些重要的任务未完成或者存在较大的错误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；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团队成员完成了少部分本周的工作任务，完成度极低，存在严重的问题或错误。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795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团队合作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分：积极参与团队工作，有效沟通并协作解决问题</a:t>
                      </a:r>
                      <a:r>
                        <a:rPr lang="en-US" altLang="zh-CN" sz="1600">
                          <a:effectLst/>
                        </a:rPr>
                        <a:t>;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分：能</a:t>
                      </a:r>
                      <a:r>
                        <a:rPr sz="1600">
                          <a:effectLst/>
                        </a:rPr>
                        <a:t>进行基本的沟通和协作</a:t>
                      </a:r>
                      <a:r>
                        <a:rPr lang="zh-CN" sz="1600">
                          <a:effectLst/>
                        </a:rPr>
                        <a:t>，存在一些摩擦</a:t>
                      </a:r>
                      <a:r>
                        <a:rPr lang="en-US" altLang="zh-CN" sz="1600">
                          <a:effectLst/>
                        </a:rPr>
                        <a:t>;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zh-CN" altLang="en-US" sz="1600">
                          <a:effectLst/>
                        </a:rPr>
                        <a:t>0分：完全没有参与团队工作，对团队合作没有任何贡献。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77152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使用情况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en-US" altLang="zh-CN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使用频繁，过程记录完整，定期更新和反馈；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未能充分利用YouTrack，无法及时更新</a:t>
                      </a:r>
                      <a:r>
                        <a:rPr lang="zh-CN" altLang="en-US" sz="1600">
                          <a:effectLst/>
                        </a:rPr>
                        <a:t>；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0</a:t>
                      </a:r>
                      <a:r>
                        <a:rPr lang="zh-CN" altLang="en-US" sz="1600">
                          <a:effectLst/>
                        </a:rPr>
                        <a:t>分：未使用</a:t>
                      </a:r>
                      <a:r>
                        <a:rPr lang="en-US" altLang="zh-CN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记录学习过程或无法有效记录和跟踪任务。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896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提交文件名的正确性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en-US" altLang="zh-CN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分：提交的文件命名正确（</a:t>
                      </a:r>
                      <a:r>
                        <a:rPr lang="en-US" altLang="zh-CN" sz="1600">
                          <a:effectLst/>
                        </a:rPr>
                        <a:t>PPT</a:t>
                      </a:r>
                      <a:r>
                        <a:rPr lang="zh-CN" altLang="en-US" sz="1600">
                          <a:effectLst/>
                        </a:rPr>
                        <a:t>、视频、压缩包）</a:t>
                      </a:r>
                      <a:endParaRPr lang="en-US" altLang="zh-CN" sz="1600">
                        <a:effectLst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分：提交的文件命名未修改完整</a:t>
                      </a:r>
                      <a:endParaRPr lang="zh-CN" altLang="en-US" sz="1600">
                        <a:effectLst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0</a:t>
                      </a:r>
                      <a:r>
                        <a:rPr lang="zh-CN" altLang="en-US" sz="1600">
                          <a:effectLst/>
                        </a:rPr>
                        <a:t>分：完全未修改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906780" y="6048375"/>
            <a:ext cx="8915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本周小组自评总分（</a:t>
            </a:r>
            <a:r>
              <a:rPr lang="en-US" altLang="zh-CN" sz="4400"/>
              <a:t>1-10</a:t>
            </a:r>
            <a:r>
              <a:rPr lang="zh-CN" altLang="en-US" sz="4400"/>
              <a:t>）：</a:t>
            </a:r>
            <a:r>
              <a:rPr lang="zh-CN" altLang="en-US" sz="4400" u="sng"/>
              <a:t>  </a:t>
            </a:r>
            <a:r>
              <a:rPr lang="en-US" altLang="zh-CN" sz="4400" u="sng"/>
              <a:t>7</a:t>
            </a:r>
            <a:r>
              <a:rPr lang="zh-CN" altLang="en-US" sz="4400" u="sng"/>
              <a:t> </a:t>
            </a:r>
            <a:r>
              <a:rPr lang="zh-CN" altLang="en-US" sz="4400"/>
              <a:t>分</a:t>
            </a:r>
            <a:endParaRPr lang="zh-CN" altLang="en-US" sz="4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9965" y="186222"/>
            <a:ext cx="10515600" cy="685092"/>
          </a:xfrm>
        </p:spPr>
        <p:txBody>
          <a:bodyPr>
            <a:normAutofit/>
          </a:bodyPr>
          <a:lstStyle/>
          <a:p>
            <a:r>
              <a:rPr lang="zh-CN" altLang="en-US" sz="3600" b="0" i="0">
                <a:solidFill>
                  <a:srgbClr val="1C191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工作总结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9910" y="1149350"/>
            <a:ext cx="11133455" cy="5570220"/>
          </a:xfrm>
        </p:spPr>
        <p:txBody>
          <a:bodyPr>
            <a:normAutofit/>
          </a:bodyPr>
          <a:lstStyle/>
          <a:p>
            <a:pPr algn="l"/>
            <a:r>
              <a:rPr lang="zh-CN" altLang="en-US" b="1" i="0">
                <a:solidFill>
                  <a:srgbClr val="1C1917"/>
                </a:solidFill>
                <a:effectLst/>
                <a:latin typeface="-apple-system"/>
              </a:rPr>
              <a:t>一、问题与挑战</a:t>
            </a:r>
            <a:endParaRPr lang="zh-CN" altLang="en-US" b="1" i="0">
              <a:solidFill>
                <a:srgbClr val="1C1917"/>
              </a:solidFill>
              <a:effectLst/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项目后端仍需要大量学习无法有序推进项目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进度</a:t>
            </a: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algn="l">
              <a:buClrTx/>
              <a:buSzTx/>
            </a:pPr>
            <a:r>
              <a:rPr b="1">
                <a:solidFill>
                  <a:srgbClr val="1C1917"/>
                </a:solidFill>
                <a:effectLst/>
                <a:latin typeface="-apple-system"/>
                <a:sym typeface="+mn-ea"/>
              </a:rPr>
              <a:t>二、资源需求</a:t>
            </a:r>
            <a:endParaRPr b="1"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342900" indent="-342900" algn="l">
              <a:buFont typeface="+mj-lt"/>
              <a:buAutoNum type="arabicPeriod"/>
            </a:pPr>
            <a:r>
              <a:rPr>
                <a:solidFill>
                  <a:schemeClr val="tx1"/>
                </a:solidFill>
                <a:effectLst/>
                <a:latin typeface="-apple-system"/>
                <a:sym typeface="+mn-ea"/>
              </a:rPr>
              <a:t>具体后端学习资源，项目后端使用语言和</a:t>
            </a:r>
            <a:r>
              <a:rPr>
                <a:solidFill>
                  <a:schemeClr val="tx1"/>
                </a:solidFill>
                <a:effectLst/>
                <a:latin typeface="-apple-system"/>
                <a:sym typeface="+mn-ea"/>
              </a:rPr>
              <a:t>资源建议</a:t>
            </a:r>
            <a:endParaRPr>
              <a:solidFill>
                <a:schemeClr val="tx1"/>
              </a:solidFill>
              <a:effectLst/>
              <a:latin typeface="-apple-system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本周组员自评</a:t>
            </a:r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09752" y="1490663"/>
          <a:ext cx="11372495" cy="367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99"/>
                <a:gridCol w="2274499"/>
                <a:gridCol w="2274499"/>
                <a:gridCol w="2274499"/>
                <a:gridCol w="2274499"/>
              </a:tblGrid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评价指标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徐峰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李钰晨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张雅萍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曾思雨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沟通协作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5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完成任务质量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时间管理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创新能力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4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3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5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小计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26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25</a:t>
                      </a:r>
                      <a:r>
                        <a:rPr lang="zh-CN" altLang="en-US"/>
                        <a:t>分</a:t>
                      </a:r>
                      <a:r>
                        <a:rPr lang="en-US" altLang="zh-CN"/>
                        <a:t>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25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26</a:t>
                      </a:r>
                      <a:r>
                        <a:rPr lang="zh-CN" altLang="en-US"/>
                        <a:t>分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4763" y="5600014"/>
            <a:ext cx="358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评分指标和方式见下一页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每个指标的评分标准，每个标准分为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到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149" y="1314000"/>
            <a:ext cx="5722731" cy="4997486"/>
          </a:xfrm>
        </p:spPr>
        <p:txBody>
          <a:bodyPr>
            <a:noAutofit/>
          </a:bodyPr>
          <a:lstStyle/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项目管理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分：完全没有组织和管理能力，项目进展混乱，无法按时完成任务。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分：管理能力较弱，项目进展缓慢，常常需要他人提醒才能完成任务。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分：具备基本的项目管理能力，能够合理分配任务和资源，按时完成项目阶段性目标。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分：出色的项目管理能力，能够有效规划、执行和监控项目进度，确保项目按时高质量完成。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技术能力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分：技术水平极低，无法完成分配的任务，需要持续的帮助和指导。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分：技术能力较弱，完成任务的质量不高，需要他人频繁地进行修正和指导。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分：具备基本的技术能力，能够独立完成任务，但还有一定的改进空间。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分：技术能力出色，能够独立解决复杂的技术问题，代码质量高，具有较强的创新能力。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沟通协作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分：缺乏沟通和团队合作精神，不愿意分享信息和帮助团队成员。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分：沟通能力较差，与团队成员之间合作欠缺默契，经常发生误解和冲突。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分：具备基本的沟通和团队合作能力，能够有效地与团队成员交流和协作，解决问题。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分：出色的沟通和团队合作能力，能够有效地协调团队成员，提高团队整体绩效。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完成任务质量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分：完成任务的质量极低，存在严重的缺陷和错误，无法使用或满足需求。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分：任务完成质量较差，存在较多的问题和错误，需要大量的修改和调整。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分：任务完成质量一般，满足基本需求，但仍有一些改进的空间。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分：任务完成质量优秀，完全满足需求，没有明显的问题或错误。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ts val="1200"/>
              </a:lnSpc>
            </a:pPr>
            <a:endParaRPr lang="zh-CN" altLang="en-US" sz="900"/>
          </a:p>
        </p:txBody>
      </p:sp>
      <p:sp>
        <p:nvSpPr>
          <p:cNvPr id="4" name="内容占位符 2"/>
          <p:cNvSpPr txBox="1"/>
          <p:nvPr/>
        </p:nvSpPr>
        <p:spPr>
          <a:xfrm>
            <a:off x="6996379" y="1482926"/>
            <a:ext cx="4812444" cy="5105108"/>
          </a:xfrm>
          <a:prstGeom prst="rect">
            <a:avLst/>
          </a:prstGeom>
        </p:spPr>
        <p:txBody>
          <a:bodyPr vert="horz" lIns="90000" tIns="46800" rIns="90000" bIns="46800" rtlCol="0">
            <a:normAutofit fontScale="55000"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时间管理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分：完全无法按时完成任务，经常拖延或错过截止日期。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分：时间管理能力较差，经常需要加班或临时抱佛脚才能完成任务。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分：具备基本的时间管理能力，能够合理规划时间，按时完成任务。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分：出色的时间管理能力，能够高效利用时间，优先处理重要任务，并确保按时完成。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创新能力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分：缺乏创新意识，只能按照既定的模式和方法完成任务，缺乏新思路和解决问题的能力。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分：创新能力较弱，对问题缺乏新颖的见解和解决方法，依赖于他人的指导和建议。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分：具备一定的创新能力，能够提出一些新颖的想法和解决方案，但还有改进的空间。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分：创新能力突出，能够独立思考并提出创新性的解决方案，为项目带来新的价值和视角。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文档质量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分：文档质量极低，内容混乱、格式不规范，无法清晰表达项目信息。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分：文档质量较差，存在较多的错误和不完整之处，需要大量修改和完善。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分：文档质量一般，能够清晰、准确地表达项目信息，但仍有改进的空间。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分：文档质量优秀，内容完整、结构清晰，能够满足读者的需求并提供有价值的信息。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632" y="140611"/>
            <a:ext cx="10515600" cy="390249"/>
          </a:xfrm>
        </p:spPr>
        <p:txBody>
          <a:bodyPr>
            <a:normAutofit fontScale="90000"/>
          </a:bodyPr>
          <a:lstStyle/>
          <a:p>
            <a:pPr>
              <a:tabLst>
                <a:tab pos="3498850" algn="l"/>
              </a:tabLst>
            </a:pPr>
            <a:r>
              <a:rPr lang="en-US" altLang="zh-CN" sz="2000" b="1">
                <a:solidFill>
                  <a:schemeClr val="tx1"/>
                </a:solidFill>
              </a:rPr>
              <a:t>4</a:t>
            </a:r>
            <a:r>
              <a:rPr lang="zh-CN" altLang="en-US" sz="2000" b="1">
                <a:solidFill>
                  <a:schemeClr val="tx1"/>
                </a:solidFill>
              </a:rPr>
              <a:t>月</a:t>
            </a:r>
            <a:r>
              <a:rPr lang="en-US" altLang="zh-CN" sz="2000" b="1">
                <a:solidFill>
                  <a:schemeClr val="tx1"/>
                </a:solidFill>
              </a:rPr>
              <a:t>1</a:t>
            </a:r>
            <a:r>
              <a:rPr lang="zh-CN" altLang="en-US" sz="2000" b="1">
                <a:solidFill>
                  <a:schemeClr val="tx1"/>
                </a:solidFill>
              </a:rPr>
              <a:t>日</a:t>
            </a:r>
            <a:r>
              <a:rPr lang="en-US" altLang="zh-CN" sz="2000" b="1">
                <a:solidFill>
                  <a:schemeClr val="tx1"/>
                </a:solidFill>
              </a:rPr>
              <a:t>-4</a:t>
            </a:r>
            <a:r>
              <a:rPr lang="zh-CN" altLang="en-US" sz="2000" b="1">
                <a:solidFill>
                  <a:schemeClr val="tx1"/>
                </a:solidFill>
              </a:rPr>
              <a:t>月</a:t>
            </a:r>
            <a:r>
              <a:rPr lang="en-US" altLang="zh-CN" sz="2000" b="1">
                <a:solidFill>
                  <a:schemeClr val="tx1"/>
                </a:solidFill>
              </a:rPr>
              <a:t>12</a:t>
            </a:r>
            <a:r>
              <a:rPr lang="zh-CN" altLang="en-US" sz="2000" b="1">
                <a:solidFill>
                  <a:schemeClr val="tx1"/>
                </a:solidFill>
              </a:rPr>
              <a:t>日</a:t>
            </a:r>
            <a:r>
              <a:rPr lang="en-US" altLang="zh-CN" sz="2000" b="1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  <a:highlight>
                  <a:srgbClr val="FFFF00"/>
                </a:highlight>
              </a:rPr>
              <a:t>项目组</a:t>
            </a:r>
            <a:r>
              <a:rPr lang="en-US" altLang="zh-CN" sz="2000" b="1">
                <a:solidFill>
                  <a:schemeClr val="tx1"/>
                </a:solidFill>
              </a:rPr>
              <a:t>youtrack</a:t>
            </a:r>
            <a:r>
              <a:rPr lang="zh-CN" altLang="en-US" sz="2000" b="1">
                <a:solidFill>
                  <a:schemeClr val="tx1"/>
                </a:solidFill>
              </a:rPr>
              <a:t>过程记录截图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309370"/>
            <a:ext cx="10582275" cy="43910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小组会议</a:t>
            </a:r>
            <a:endParaRPr lang="zh-CN" altLang="en-US"/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</p:nvPr>
        </p:nvGraphicFramePr>
        <p:xfrm>
          <a:off x="608013" y="1490663"/>
          <a:ext cx="109696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877"/>
                <a:gridCol w="2481943"/>
                <a:gridCol w="946653"/>
                <a:gridCol w="1188622"/>
                <a:gridCol w="2521900"/>
                <a:gridCol w="30066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会议主题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人员名单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文件名成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确认具体页面的</a:t>
                      </a:r>
                      <a:r>
                        <a:rPr lang="zh-CN" altLang="en-US"/>
                        <a:t>编写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11</a:t>
                      </a:r>
                      <a:r>
                        <a:rPr lang="zh-CN" altLang="en-US"/>
                        <a:t>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综合楼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徐峰 李钰晨 张雅萍 曾思雨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4月11日会议记录表.doc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确立下周学习任务和各项目成员</a:t>
                      </a: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4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14</a:t>
                      </a:r>
                      <a:r>
                        <a:rPr lang="zh-CN" altLang="en-US"/>
                        <a:t>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B402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+mn-ea"/>
                          <a:sym typeface="+mn-ea"/>
                        </a:rPr>
                        <a:t>徐峰 李钰晨 张雅萍 曾思雨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4月1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日会议记录表.doc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232472" y="6335486"/>
            <a:ext cx="37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支撑素材</a:t>
            </a:r>
            <a:endParaRPr lang="zh-CN" altLang="en-US"/>
          </a:p>
        </p:txBody>
      </p:sp>
      <p:pic>
        <p:nvPicPr>
          <p:cNvPr id="3" name="图片 -2147482622" descr="b91bc540f077db415dddf407ef66f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95" y="4431665"/>
            <a:ext cx="3141345" cy="193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3" descr="0a93f0d6140da65c53ce021672a7f4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30" y="4501515"/>
            <a:ext cx="3166110" cy="1933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771595" y="34932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会议支撑</a:t>
            </a:r>
            <a:r>
              <a:rPr lang="zh-CN" altLang="en-US"/>
              <a:t>素材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705" y="1204595"/>
            <a:ext cx="2695575" cy="1638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5" y="5305425"/>
            <a:ext cx="5267325" cy="1095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0" y="1203960"/>
            <a:ext cx="3006090" cy="36017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1203960"/>
            <a:ext cx="2748915" cy="3601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项目经理本周工作情况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21335" y="1411605"/>
            <a:ext cx="1047051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明确前端</a:t>
            </a:r>
            <a:r>
              <a:rPr lang="zh-CN" altLang="en-US"/>
              <a:t>人员项目具体页面的编写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确立下周学习任务和项目任务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明确后端人员对具体页面的接口</a:t>
            </a:r>
            <a:r>
              <a:rPr lang="zh-CN" altLang="en-US"/>
              <a:t>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明确文档人员对相关文档的更新</a:t>
            </a:r>
            <a:r>
              <a:rPr lang="zh-CN" altLang="en-US"/>
              <a:t>完善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4483735"/>
            <a:ext cx="4610100" cy="923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45" y="2966720"/>
            <a:ext cx="4067175" cy="1076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1927" r="8172"/>
          <a:stretch>
            <a:fillRect/>
          </a:stretch>
        </p:blipFill>
        <p:spPr>
          <a:xfrm>
            <a:off x="6290945" y="4347845"/>
            <a:ext cx="4067175" cy="1195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33830"/>
            <a:ext cx="104705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完成首页框架编写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完善前端页面的</a:t>
            </a:r>
            <a:r>
              <a:rPr lang="zh-CN" altLang="en-US"/>
              <a:t>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5" name="图片 4" descr="upload_post_object_v2_13515455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266315"/>
            <a:ext cx="4531995" cy="2325370"/>
          </a:xfrm>
          <a:prstGeom prst="rect">
            <a:avLst/>
          </a:prstGeom>
        </p:spPr>
      </p:pic>
      <p:pic>
        <p:nvPicPr>
          <p:cNvPr id="4" name="图片 3" descr="upload_post_object_v2_2812461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745990"/>
            <a:ext cx="4531995" cy="2021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10" y="4745990"/>
            <a:ext cx="4981575" cy="247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910" y="5226685"/>
            <a:ext cx="4600575" cy="209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910" y="1969770"/>
            <a:ext cx="4121785" cy="2454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5A80A7"/>
            </a:gs>
            <a:gs pos="0">
              <a:srgbClr val="91AAC4"/>
            </a:gs>
            <a:gs pos="100000">
              <a:srgbClr val="23558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后端开发本周工作情况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完成后端学习并编写</a:t>
            </a:r>
            <a:r>
              <a:rPr lang="zh-CN" altLang="en-US"/>
              <a:t>具体代码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2922905"/>
            <a:ext cx="5814695" cy="331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85" y="3033395"/>
            <a:ext cx="4902835" cy="22612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smartTable{09023f44-7b92-45c4-9b9c-619e28c83d3f}"/>
</p:tagLst>
</file>

<file path=ppt/tags/tag67.xml><?xml version="1.0" encoding="utf-8"?>
<p:tagLst xmlns:p="http://schemas.openxmlformats.org/presentationml/2006/main">
  <p:tag name="KSO_WM_UNIT_TABLE_BEAUTIFY" val="smartTable{8dc8beb3-9b1b-4a70-a59d-5e8b7c61b013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69.xml><?xml version="1.0" encoding="utf-8"?>
<p:tagLst xmlns:p="http://schemas.openxmlformats.org/presentationml/2006/main">
  <p:tag name="commondata" val="eyJoZGlkIjoiZjcyNjdhNDVlNWZmMmEwYTgzOTExOWYxM2Y0OGMwZjQ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2517</Words>
  <Application>WPS 演示</Application>
  <PresentationFormat>宽屏</PresentationFormat>
  <Paragraphs>278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Söhne</vt:lpstr>
      <vt:lpstr>Segoe Print</vt:lpstr>
      <vt:lpstr>黑体</vt:lpstr>
      <vt:lpstr>-apple-system</vt:lpstr>
      <vt:lpstr>Arial Unicode MS</vt:lpstr>
      <vt:lpstr>Calibri</vt:lpstr>
      <vt:lpstr>Office 主题​​</vt:lpstr>
      <vt:lpstr>区块链学院 基于区块链技术电子合同系统 项目周报</vt:lpstr>
      <vt:lpstr>本周组员自评</vt:lpstr>
      <vt:lpstr>每个指标的评分标准，每个标准分为0到5分</vt:lpstr>
      <vt:lpstr>4月1日-4月12日 项目组youtrack过程记录截图</vt:lpstr>
      <vt:lpstr>小组会议</vt:lpstr>
      <vt:lpstr>PowerPoint 演示文稿</vt:lpstr>
      <vt:lpstr>项目经理本周工作情况</vt:lpstr>
      <vt:lpstr>前端开发本周工作情况</vt:lpstr>
      <vt:lpstr>后端开发本周工作情况</vt:lpstr>
      <vt:lpstr>测试本周工作情况</vt:lpstr>
      <vt:lpstr>文档本周工作情况</vt:lpstr>
      <vt:lpstr>评分标准</vt:lpstr>
      <vt:lpstr>工作总结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区块链学院 基于区块链技术电子合同系统 项目周报</dc:title>
  <dc:creator/>
  <cp:lastModifiedBy>长河隐明月</cp:lastModifiedBy>
  <cp:revision>4</cp:revision>
  <dcterms:created xsi:type="dcterms:W3CDTF">2024-04-14T11:39:00Z</dcterms:created>
  <dcterms:modified xsi:type="dcterms:W3CDTF">2024-04-14T11:53:53Z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90AB3080403B4820BBB22C7B686BC940_12</vt:lpwstr>
  </property>
</Properties>
</file>